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3" r:id="rId2"/>
    <p:sldId id="257" r:id="rId3"/>
    <p:sldId id="352" r:id="rId4"/>
    <p:sldId id="260" r:id="rId5"/>
    <p:sldId id="354" r:id="rId6"/>
    <p:sldId id="310" r:id="rId7"/>
    <p:sldId id="313" r:id="rId8"/>
    <p:sldId id="355" r:id="rId9"/>
    <p:sldId id="314" r:id="rId10"/>
    <p:sldId id="311" r:id="rId11"/>
    <p:sldId id="356" r:id="rId12"/>
    <p:sldId id="315" r:id="rId13"/>
    <p:sldId id="316" r:id="rId14"/>
    <p:sldId id="312" r:id="rId15"/>
    <p:sldId id="317" r:id="rId16"/>
    <p:sldId id="357" r:id="rId17"/>
    <p:sldId id="318" r:id="rId18"/>
    <p:sldId id="271" r:id="rId19"/>
    <p:sldId id="324" r:id="rId20"/>
    <p:sldId id="319" r:id="rId21"/>
    <p:sldId id="360" r:id="rId22"/>
    <p:sldId id="359" r:id="rId23"/>
    <p:sldId id="363" r:id="rId24"/>
    <p:sldId id="320" r:id="rId25"/>
    <p:sldId id="273" r:id="rId26"/>
    <p:sldId id="321" r:id="rId27"/>
    <p:sldId id="322" r:id="rId28"/>
    <p:sldId id="323" r:id="rId29"/>
    <p:sldId id="364" r:id="rId30"/>
    <p:sldId id="367" r:id="rId31"/>
    <p:sldId id="365" r:id="rId32"/>
    <p:sldId id="368" r:id="rId33"/>
    <p:sldId id="369" r:id="rId34"/>
    <p:sldId id="370" r:id="rId35"/>
    <p:sldId id="373" r:id="rId36"/>
    <p:sldId id="35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47D0E-E732-4922-AC2C-5896A6B9623B}" type="datetimeFigureOut">
              <a:rPr lang="en-US" smtClean="0"/>
              <a:pPr/>
              <a:t>10/18/2014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C8C4E-0B29-418D-829F-4FDAAE6A2113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523D-99B4-4EAA-8555-A48803E3E450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0E4A-ED09-456F-BF00-930594A72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9AF-5B12-488B-98FA-C39235D1A2FB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F55D-434B-465D-BF54-E8B92081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4F5B-9A6C-4AC8-9F1C-D61EEA96EE33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AFCF-742B-42DA-8B1A-4AC6E6FD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CA4B-30A1-4E5A-B126-3CC740D07AC3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649D-5C41-4F10-9F1B-0803D1453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6716-B936-4017-B680-DF4E5BB4D32F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3D74-82A2-4BBD-8211-5473CFD0E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9F58-E7D1-47AA-8E42-4F102FFF8AB8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FD8F-A858-4438-96C9-350C430B0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830A-310F-4B81-BF59-F6E5DB79706C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778F-DB1C-4A10-AEA3-305450BB4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D6D1-68DF-46EA-A1ED-3102B076C724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9A76-B49B-4846-9B37-4A229B73B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6E6A-B0B7-4861-94F9-0251C137AB6E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7B38-16BD-4F6E-8477-FCDFE830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07BF-B1B0-4182-B076-E99EEFE668EC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1EC3-38E3-4B86-B8E2-ED03A49F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886A-AAA8-4575-8B8F-91133EA605B1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473A-2239-4962-92B6-1068EA41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AD66A-534A-4077-8EAA-18BFD7DF25F7}" type="datetimeFigureOut">
              <a:rPr lang="en-US"/>
              <a:pPr>
                <a:defRPr/>
              </a:pPr>
              <a:t>10/18/2014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18A4B7-CDA0-4F2F-BE13-923B3B03F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Shoulder Joint Complex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Consists of four basic articulations-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Glenohumeral</a:t>
            </a:r>
            <a:r>
              <a:rPr lang="en-US" dirty="0" smtClean="0"/>
              <a:t>  joint.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Acromioclavicular</a:t>
            </a:r>
            <a:r>
              <a:rPr lang="en-US" dirty="0" smtClean="0"/>
              <a:t>  joint.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Sternoclavicular</a:t>
            </a:r>
            <a:r>
              <a:rPr lang="en-US" dirty="0" smtClean="0"/>
              <a:t>  joint.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Scapulothoracic</a:t>
            </a:r>
            <a:r>
              <a:rPr lang="en-US" dirty="0" smtClean="0"/>
              <a:t>  articulation.</a:t>
            </a:r>
            <a:endParaRPr lang="en-IN" dirty="0"/>
          </a:p>
        </p:txBody>
      </p:sp>
      <p:pic>
        <p:nvPicPr>
          <p:cNvPr id="1027" name="Picture 3" descr="C:\Users\user\Pictures\2014-09-29\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80" y="1600200"/>
            <a:ext cx="32650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3600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Ligaments (contd.)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715000"/>
          </a:xfrm>
        </p:spPr>
        <p:txBody>
          <a:bodyPr rtlCol="0">
            <a:normAutofit fontScale="92500"/>
          </a:bodyPr>
          <a:lstStyle/>
          <a:p>
            <a:pPr marL="530225" indent="-530225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Glenohumeral</a:t>
            </a:r>
            <a:r>
              <a:rPr lang="en-US" b="1" dirty="0" smtClean="0">
                <a:solidFill>
                  <a:srgbClr val="C00000"/>
                </a:solidFill>
              </a:rPr>
              <a:t> Ligament</a:t>
            </a:r>
          </a:p>
          <a:p>
            <a:pPr marL="530225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3 weak bands (superior, middle &amp; inferior) of          fibrous tissue that strengthen the anterior </a:t>
            </a:r>
          </a:p>
          <a:p>
            <a:pPr marL="530225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of capsule.</a:t>
            </a:r>
          </a:p>
          <a:p>
            <a:pPr marL="530225" indent="-530225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2.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Transverse humeral Ligament</a:t>
            </a:r>
          </a:p>
          <a:p>
            <a:pPr marL="530225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Bridges the upper part of </a:t>
            </a:r>
            <a:r>
              <a:rPr lang="en-US" dirty="0" err="1" smtClean="0"/>
              <a:t>bicipital</a:t>
            </a:r>
            <a:r>
              <a:rPr lang="en-US" dirty="0" smtClean="0"/>
              <a:t> groove of humerus (between greater and lesser tubercles).Tendon of long head biceps brachii passes deep to it.</a:t>
            </a:r>
          </a:p>
          <a:p>
            <a:pPr marL="530225" indent="-530225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3.</a:t>
            </a:r>
            <a:r>
              <a:rPr lang="en-US" dirty="0" smtClean="0"/>
              <a:t>   </a:t>
            </a:r>
            <a:r>
              <a:rPr lang="en-US" b="1" dirty="0" err="1" smtClean="0">
                <a:solidFill>
                  <a:srgbClr val="C00000"/>
                </a:solidFill>
              </a:rPr>
              <a:t>Coracohumeral</a:t>
            </a:r>
            <a:r>
              <a:rPr lang="en-US" b="1" dirty="0" smtClean="0">
                <a:solidFill>
                  <a:srgbClr val="C00000"/>
                </a:solidFill>
              </a:rPr>
              <a:t> Ligament</a:t>
            </a:r>
          </a:p>
          <a:p>
            <a:pPr marL="530225" indent="0" fontAlgn="auto">
              <a:spcAft>
                <a:spcPts val="0"/>
              </a:spcAft>
              <a:buNone/>
              <a:defRPr/>
            </a:pPr>
            <a:r>
              <a:rPr lang="en-US" dirty="0" err="1" smtClean="0"/>
              <a:t>Strecthes</a:t>
            </a:r>
            <a:r>
              <a:rPr lang="en-US" dirty="0" smtClean="0"/>
              <a:t> from base of the </a:t>
            </a:r>
            <a:r>
              <a:rPr lang="en-US" dirty="0" err="1" smtClean="0"/>
              <a:t>coracoid</a:t>
            </a:r>
            <a:r>
              <a:rPr lang="en-US" dirty="0" smtClean="0"/>
              <a:t> process of scapula to greater tubercle of humerus.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Accessory Ligaments 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Coracoacromial</a:t>
            </a:r>
            <a:r>
              <a:rPr lang="en-US" b="1" dirty="0" smtClean="0">
                <a:solidFill>
                  <a:srgbClr val="C00000"/>
                </a:solidFill>
              </a:rPr>
              <a:t> Ligament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Extends between </a:t>
            </a:r>
            <a:r>
              <a:rPr lang="en-US" dirty="0" err="1" smtClean="0"/>
              <a:t>coracoid</a:t>
            </a:r>
            <a:r>
              <a:rPr lang="en-US" dirty="0" smtClean="0"/>
              <a:t> process of scapula and </a:t>
            </a:r>
            <a:r>
              <a:rPr lang="en-US" dirty="0" err="1" smtClean="0"/>
              <a:t>acromion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Protects the superior aspect of joint.</a:t>
            </a:r>
          </a:p>
          <a:p>
            <a:pPr marL="514350" indent="-514350" fontAlgn="auto">
              <a:spcAft>
                <a:spcPts val="0"/>
              </a:spcAft>
              <a:buAutoNum type="arabicPeriod" startAt="2"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Coracoacromial</a:t>
            </a:r>
            <a:r>
              <a:rPr lang="en-US" b="1" dirty="0" smtClean="0">
                <a:solidFill>
                  <a:srgbClr val="C00000"/>
                </a:solidFill>
              </a:rPr>
              <a:t> Arch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dirty="0" smtClean="0"/>
              <a:t>-   Formed by </a:t>
            </a:r>
            <a:r>
              <a:rPr lang="en-US" dirty="0" err="1" smtClean="0"/>
              <a:t>coracoid</a:t>
            </a:r>
            <a:r>
              <a:rPr lang="en-US" dirty="0" smtClean="0"/>
              <a:t> </a:t>
            </a:r>
            <a:r>
              <a:rPr lang="en-US" dirty="0" err="1" smtClean="0"/>
              <a:t>process,acromian</a:t>
            </a:r>
            <a:r>
              <a:rPr lang="en-US" dirty="0" smtClean="0"/>
              <a:t> process and </a:t>
            </a:r>
            <a:r>
              <a:rPr lang="en-US" dirty="0" err="1" smtClean="0"/>
              <a:t>coracoacromial</a:t>
            </a:r>
            <a:r>
              <a:rPr lang="en-US" dirty="0" smtClean="0"/>
              <a:t> ligament in between.</a:t>
            </a:r>
          </a:p>
          <a:p>
            <a:pPr>
              <a:buNone/>
            </a:pPr>
            <a:r>
              <a:rPr lang="en-US" dirty="0" smtClean="0"/>
              <a:t>-   Protective arch for head of humerus from above.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azeem\Pictures\Shoulder Joint\Liga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"/>
            <a:ext cx="5656897" cy="683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azeem\Pictures\Shoulder Joint\9.34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9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Bursae</a:t>
            </a:r>
            <a:r>
              <a:rPr lang="en-US" sz="3600" b="1" dirty="0" smtClean="0">
                <a:solidFill>
                  <a:schemeClr val="tx2"/>
                </a:solidFill>
              </a:rPr>
              <a:t> Related To The Joint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181600"/>
          </a:xfrm>
        </p:spPr>
        <p:txBody>
          <a:bodyPr rtlCol="0">
            <a:normAutofit fontScale="62500" lnSpcReduction="20000"/>
          </a:bodyPr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 err="1" smtClean="0">
                <a:solidFill>
                  <a:srgbClr val="C00000"/>
                </a:solidFill>
              </a:rPr>
              <a:t>Subacromial</a:t>
            </a:r>
            <a:r>
              <a:rPr lang="en-US" sz="4000" b="1" dirty="0" smtClean="0">
                <a:solidFill>
                  <a:srgbClr val="C00000"/>
                </a:solidFill>
              </a:rPr>
              <a:t> (</a:t>
            </a:r>
            <a:r>
              <a:rPr lang="en-US" sz="4000" b="1" dirty="0" err="1" smtClean="0">
                <a:solidFill>
                  <a:srgbClr val="C00000"/>
                </a:solidFill>
              </a:rPr>
              <a:t>Subdeltoid</a:t>
            </a:r>
            <a:r>
              <a:rPr lang="en-US" sz="4000" b="1" dirty="0" smtClean="0">
                <a:solidFill>
                  <a:srgbClr val="C00000"/>
                </a:solidFill>
              </a:rPr>
              <a:t>) bursa            </a:t>
            </a:r>
          </a:p>
          <a:p>
            <a:pPr marL="742950" indent="-742950" fontAlgn="auto">
              <a:spcAft>
                <a:spcPts val="0"/>
              </a:spcAft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          </a:t>
            </a:r>
            <a:r>
              <a:rPr lang="en-US" sz="4000" dirty="0" smtClean="0"/>
              <a:t>lies between </a:t>
            </a:r>
            <a:r>
              <a:rPr lang="en-US" sz="4000" dirty="0" err="1" smtClean="0"/>
              <a:t>coracoacromial</a:t>
            </a:r>
            <a:r>
              <a:rPr lang="en-US" sz="4000" dirty="0" smtClean="0"/>
              <a:t> ligament  &amp;</a:t>
            </a:r>
            <a:r>
              <a:rPr lang="en-US" sz="4000" dirty="0" err="1" smtClean="0"/>
              <a:t>acromian</a:t>
            </a:r>
            <a:r>
              <a:rPr lang="en-US" sz="4000" dirty="0" smtClean="0"/>
              <a:t> process above, and </a:t>
            </a:r>
            <a:r>
              <a:rPr lang="en-US" sz="4000" dirty="0" err="1" smtClean="0"/>
              <a:t>supraspinatus</a:t>
            </a:r>
            <a:r>
              <a:rPr lang="en-US" sz="4000" dirty="0" smtClean="0"/>
              <a:t> &amp; joint capsule below.   </a:t>
            </a:r>
          </a:p>
          <a:p>
            <a:pPr marL="742950" indent="-742950" fontAlgn="auto">
              <a:spcAft>
                <a:spcPts val="0"/>
              </a:spcAft>
              <a:buNone/>
              <a:defRPr/>
            </a:pPr>
            <a:r>
              <a:rPr lang="en-US" sz="4000" dirty="0" smtClean="0"/>
              <a:t>         -Largest bursa of body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b="1" dirty="0" err="1" smtClean="0">
                <a:solidFill>
                  <a:srgbClr val="C00000"/>
                </a:solidFill>
              </a:rPr>
              <a:t>Subscapularis</a:t>
            </a:r>
            <a:r>
              <a:rPr lang="en-US" sz="4000" b="1" dirty="0" smtClean="0">
                <a:solidFill>
                  <a:srgbClr val="C00000"/>
                </a:solidFill>
              </a:rPr>
              <a:t> bursa </a:t>
            </a:r>
          </a:p>
          <a:p>
            <a:pPr marL="742950" indent="-742950" fontAlgn="auto">
              <a:spcAft>
                <a:spcPts val="0"/>
              </a:spcAft>
              <a:buNone/>
              <a:defRPr/>
            </a:pPr>
            <a:r>
              <a:rPr lang="en-US" sz="4000" dirty="0" smtClean="0"/>
              <a:t>           between tendon of </a:t>
            </a:r>
            <a:r>
              <a:rPr lang="en-US" sz="4000" dirty="0" err="1" smtClean="0"/>
              <a:t>subscapularis</a:t>
            </a:r>
            <a:r>
              <a:rPr lang="en-US" sz="4000" dirty="0" smtClean="0"/>
              <a:t> and neck of scapula.</a:t>
            </a:r>
          </a:p>
          <a:p>
            <a:pPr marL="742950" indent="-742950" fontAlgn="auto">
              <a:spcAft>
                <a:spcPts val="0"/>
              </a:spcAft>
              <a:buAutoNum type="arabicPeriod" startAt="3"/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Infraspinatus</a:t>
            </a:r>
            <a:r>
              <a:rPr lang="en-US" sz="4000" b="1" dirty="0" smtClean="0">
                <a:solidFill>
                  <a:srgbClr val="C00000"/>
                </a:solidFill>
              </a:rPr>
              <a:t> bursa</a:t>
            </a:r>
          </a:p>
          <a:p>
            <a:pPr marL="742950" indent="-742950" fontAlgn="auto">
              <a:spcAft>
                <a:spcPts val="0"/>
              </a:spcAft>
              <a:buNone/>
              <a:defRPr/>
            </a:pPr>
            <a:r>
              <a:rPr lang="en-US" sz="4000" dirty="0" smtClean="0"/>
              <a:t>          -between tendon of </a:t>
            </a:r>
            <a:r>
              <a:rPr lang="en-US" sz="4000" dirty="0" err="1" smtClean="0"/>
              <a:t>supraspinatus</a:t>
            </a:r>
            <a:r>
              <a:rPr lang="en-US" sz="4000" dirty="0" smtClean="0"/>
              <a:t> and </a:t>
            </a:r>
            <a:r>
              <a:rPr lang="en-US" sz="4000" dirty="0" err="1" smtClean="0"/>
              <a:t>posterolateral</a:t>
            </a:r>
            <a:r>
              <a:rPr lang="en-US" sz="4000" dirty="0" smtClean="0"/>
              <a:t> aspect of joint capsule.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4"/>
                </a:solidFill>
              </a:rPr>
              <a:t>     </a:t>
            </a:r>
            <a:r>
              <a:rPr lang="en-US" sz="4000" dirty="0" smtClean="0">
                <a:solidFill>
                  <a:schemeClr val="accent4"/>
                </a:solidFill>
              </a:rPr>
              <a:t>The </a:t>
            </a:r>
            <a:r>
              <a:rPr lang="en-US" sz="4000" dirty="0" err="1" smtClean="0">
                <a:solidFill>
                  <a:schemeClr val="accent4"/>
                </a:solidFill>
              </a:rPr>
              <a:t>bursae</a:t>
            </a:r>
            <a:r>
              <a:rPr lang="en-US" sz="4000" dirty="0" smtClean="0">
                <a:solidFill>
                  <a:schemeClr val="accent4"/>
                </a:solidFill>
              </a:rPr>
              <a:t> around the joint communicate with the cavity of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	     joint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    Opening of bursa means opening joint cavity.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Users\Nazeem\Pictures\Shoulder Joint\9.34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98908"/>
            <a:ext cx="7989329" cy="493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zeem\Pictures\Shoulder Joint\Bur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315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Nazeem\Pictures\Shoulder Joint\9.34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685800"/>
            <a:ext cx="8257448" cy="546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3600" b="1" dirty="0" smtClean="0"/>
              <a:t>  </a:t>
            </a:r>
            <a:r>
              <a:rPr lang="en-US" b="1" dirty="0" smtClean="0">
                <a:solidFill>
                  <a:schemeClr val="tx2"/>
                </a:solidFill>
              </a:rPr>
              <a:t>Blood Supply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2672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Anterior circumflex humeral artery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Posterior circumflex humeral artery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Suprascapular</a:t>
            </a:r>
            <a:r>
              <a:rPr lang="en-US" dirty="0" smtClean="0"/>
              <a:t> artery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Subscapular</a:t>
            </a:r>
            <a:r>
              <a:rPr lang="en-US" dirty="0" smtClean="0"/>
              <a:t> artery</a:t>
            </a:r>
          </a:p>
        </p:txBody>
      </p:sp>
      <p:pic>
        <p:nvPicPr>
          <p:cNvPr id="16388" name="Picture 4" descr="C:\Users\Nazeem\Pictures\Shoulder Joint\Blood Suppl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572000" cy="528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 Blood Supply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1027" name="Picture 3" descr="C:\Users\Nazeem\Pictures\Shoulder Joint\Blood Sup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83" y="899208"/>
            <a:ext cx="8922351" cy="565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zeem\Pictures\Shoulder Joint\Shoulder Join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42" y="1201271"/>
            <a:ext cx="6024716" cy="5493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1816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tx2"/>
                </a:solidFill>
              </a:rPr>
              <a:t>Shoulder Joint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MY" sz="4800" b="1" u="sng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3600" b="1" dirty="0" smtClean="0"/>
              <a:t>  </a:t>
            </a:r>
            <a:r>
              <a:rPr lang="en-US" b="1" dirty="0" smtClean="0">
                <a:solidFill>
                  <a:schemeClr val="tx2"/>
                </a:solidFill>
              </a:rPr>
              <a:t>Nerve Supply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2672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/>
              <a:t>Axillary</a:t>
            </a:r>
            <a:r>
              <a:rPr lang="en-US" sz="3600" dirty="0" smtClean="0"/>
              <a:t> nerve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/>
              <a:t>Suprascapular</a:t>
            </a:r>
            <a:r>
              <a:rPr lang="en-US" sz="3600" dirty="0" smtClean="0"/>
              <a:t> nerve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err="1" smtClean="0"/>
              <a:t>Musculocutaneous</a:t>
            </a:r>
            <a:r>
              <a:rPr lang="en-US" sz="3600" dirty="0" smtClean="0"/>
              <a:t> nerve</a:t>
            </a:r>
          </a:p>
        </p:txBody>
      </p:sp>
      <p:pic>
        <p:nvPicPr>
          <p:cNvPr id="57346" name="Picture 2" descr="C:\Users\Nazeem\Pictures\Shoulder Joint\Nerve Supply.png"/>
          <p:cNvPicPr>
            <a:picLocks noChangeAspect="1" noChangeArrowheads="1"/>
          </p:cNvPicPr>
          <p:nvPr/>
        </p:nvPicPr>
        <p:blipFill>
          <a:blip r:embed="rId2" cstate="print">
            <a:lum bright="7000" contrast="-8000"/>
          </a:blip>
          <a:srcRect/>
          <a:stretch>
            <a:fillRect/>
          </a:stretch>
        </p:blipFill>
        <p:spPr bwMode="auto">
          <a:xfrm>
            <a:off x="4343400" y="838199"/>
            <a:ext cx="4343400" cy="594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C:\Users\Nazeem\Pictures\Shoulder Joint\Nerve Suppl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" contrast="-8000"/>
          </a:blip>
          <a:srcRect/>
          <a:stretch>
            <a:fillRect/>
          </a:stretch>
        </p:blipFill>
        <p:spPr bwMode="auto">
          <a:xfrm>
            <a:off x="2438400" y="0"/>
            <a:ext cx="4791744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Relations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Superiorly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Supraspinatus</a:t>
            </a:r>
            <a:r>
              <a:rPr lang="en-US" sz="2400" dirty="0" smtClean="0"/>
              <a:t> m.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Subacromial</a:t>
            </a:r>
            <a:r>
              <a:rPr lang="en-US" sz="2400" dirty="0" smtClean="0"/>
              <a:t> bursa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Coracoacromial</a:t>
            </a:r>
            <a:r>
              <a:rPr lang="en-US" sz="2400" dirty="0" smtClean="0"/>
              <a:t> ligament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Deltoid 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Inferiorly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Long head triceps brachii m.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Axillary nerve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Post. circumflex humeral vessels</a:t>
            </a:r>
          </a:p>
          <a:p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Subscapularis</a:t>
            </a:r>
            <a:r>
              <a:rPr lang="en-US" sz="2400" dirty="0" smtClean="0"/>
              <a:t> m.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Coracobrachialis</a:t>
            </a:r>
            <a:endParaRPr lang="en-US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Short head of biceps brachii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Deltoid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Posteriorly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Infraspinatus</a:t>
            </a:r>
            <a:endParaRPr lang="en-US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Teres</a:t>
            </a:r>
            <a:r>
              <a:rPr lang="en-US" sz="2400" dirty="0" smtClean="0"/>
              <a:t> minor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Deltoid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Within the joint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-	</a:t>
            </a:r>
            <a:r>
              <a:rPr lang="en-US" sz="2400" dirty="0" smtClean="0"/>
              <a:t>Tendons of long head biceps brachii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azeem\Pictures\Shoulder Joint\10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zeem\Pictures\Shoulder Joint\Shoulder Join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42" y="1201271"/>
            <a:ext cx="6024716" cy="54931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400" b="1" dirty="0" smtClean="0">
                <a:solidFill>
                  <a:schemeClr val="tx2"/>
                </a:solidFill>
                <a:latin typeface="Calibri" pitchFamily="34" charset="0"/>
                <a:cs typeface="Consolas" pitchFamily="49" charset="0"/>
              </a:rPr>
              <a:t>Movements</a:t>
            </a:r>
            <a:endParaRPr lang="en-MY" sz="4400" b="1" dirty="0">
              <a:solidFill>
                <a:schemeClr val="tx2"/>
              </a:solidFill>
              <a:latin typeface="Calibri" pitchFamily="34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0386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Flexion</a:t>
            </a:r>
            <a:r>
              <a:rPr lang="en-US" dirty="0" smtClean="0"/>
              <a:t> – Arm moves </a:t>
            </a:r>
            <a:r>
              <a:rPr lang="en-US" b="1" dirty="0" smtClean="0">
                <a:solidFill>
                  <a:srgbClr val="7030A0"/>
                </a:solidFill>
              </a:rPr>
              <a:t>forwards &amp; medially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Extension</a:t>
            </a:r>
            <a:r>
              <a:rPr lang="en-US" dirty="0" smtClean="0"/>
              <a:t> – Arm moves </a:t>
            </a:r>
            <a:r>
              <a:rPr lang="en-US" b="1" dirty="0" smtClean="0">
                <a:solidFill>
                  <a:srgbClr val="7030A0"/>
                </a:solidFill>
              </a:rPr>
              <a:t>backwards &amp; laterally.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Flexion &amp; Extension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8436" name="Picture 4" descr="C:\Users\Nazeem\Pictures\Shoulder Joint\Extend &amp; 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285640" cy="3657600"/>
          </a:xfrm>
          <a:prstGeom prst="rect">
            <a:avLst/>
          </a:prstGeom>
          <a:noFill/>
        </p:spPr>
      </p:pic>
      <p:pic>
        <p:nvPicPr>
          <p:cNvPr id="18437" name="Picture 5" descr="C:\Users\Nazeem\Pictures\Shoulder Joint\Extend &amp; Flex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5029200"/>
            <a:ext cx="8839201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MAIN</a:t>
            </a:r>
            <a:endParaRPr lang="en-MY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72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ACCESSORY</a:t>
            </a:r>
            <a:endParaRPr lang="en-MY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MOVEMENT</a:t>
            </a:r>
            <a:endParaRPr lang="en-MY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0386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Abduction</a:t>
            </a:r>
            <a:r>
              <a:rPr lang="en-US" dirty="0" smtClean="0"/>
              <a:t> – Arm moves </a:t>
            </a:r>
            <a:r>
              <a:rPr lang="en-US" b="1" dirty="0" smtClean="0">
                <a:solidFill>
                  <a:schemeClr val="accent4"/>
                </a:solidFill>
              </a:rPr>
              <a:t>away</a:t>
            </a:r>
            <a:r>
              <a:rPr lang="en-US" dirty="0" smtClean="0"/>
              <a:t> from trunk.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Adduction</a:t>
            </a:r>
            <a:r>
              <a:rPr lang="en-US" dirty="0" smtClean="0"/>
              <a:t> – Arm moves </a:t>
            </a:r>
            <a:r>
              <a:rPr lang="en-US" b="1" dirty="0" smtClean="0">
                <a:solidFill>
                  <a:schemeClr val="accent4"/>
                </a:solidFill>
              </a:rPr>
              <a:t>towards</a:t>
            </a:r>
            <a:r>
              <a:rPr lang="en-US" dirty="0" smtClean="0"/>
              <a:t> the trunk.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 Abduction &amp; Adduction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MAIN</a:t>
            </a:r>
            <a:endParaRPr lang="en-MY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ACCESSORY</a:t>
            </a:r>
            <a:endParaRPr lang="en-MY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MOVEMENT</a:t>
            </a:r>
            <a:endParaRPr lang="en-MY" b="1" u="sng" dirty="0"/>
          </a:p>
        </p:txBody>
      </p:sp>
      <p:pic>
        <p:nvPicPr>
          <p:cNvPr id="58370" name="Picture 2" descr="C:\Users\Nazeem\Pictures\Shoulder Joint\Adduct &amp; Ab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1"/>
            <a:ext cx="3962400" cy="3429000"/>
          </a:xfrm>
          <a:prstGeom prst="rect">
            <a:avLst/>
          </a:prstGeom>
          <a:noFill/>
        </p:spPr>
      </p:pic>
      <p:pic>
        <p:nvPicPr>
          <p:cNvPr id="58371" name="Picture 3" descr="C:\Users\Nazeem\Pictures\Shoulder Joint\Adduct &amp; Abduc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1"/>
            <a:ext cx="8991600" cy="182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0386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Medial rotation </a:t>
            </a:r>
            <a:r>
              <a:rPr lang="en-US" dirty="0" smtClean="0"/>
              <a:t>– Hand moves </a:t>
            </a:r>
            <a:r>
              <a:rPr lang="en-US" b="1" dirty="0" smtClean="0">
                <a:solidFill>
                  <a:schemeClr val="accent4"/>
                </a:solidFill>
              </a:rPr>
              <a:t>medially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Lateral rotation </a:t>
            </a:r>
            <a:r>
              <a:rPr lang="en-US" dirty="0" smtClean="0"/>
              <a:t>– Hand moves </a:t>
            </a:r>
            <a:r>
              <a:rPr lang="en-US" b="1" dirty="0" smtClean="0">
                <a:solidFill>
                  <a:schemeClr val="accent4"/>
                </a:solidFill>
              </a:rPr>
              <a:t>laterally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Medial &amp; Lateral Rotation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MAIN</a:t>
            </a:r>
            <a:endParaRPr lang="en-MY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ACCESSORY</a:t>
            </a:r>
            <a:endParaRPr lang="en-MY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/>
              <a:t>MOVEMENT</a:t>
            </a:r>
            <a:endParaRPr lang="en-MY" b="1" u="sng" dirty="0"/>
          </a:p>
        </p:txBody>
      </p:sp>
      <p:pic>
        <p:nvPicPr>
          <p:cNvPr id="59394" name="Picture 2" descr="C:\Users\Nazeem\Pictures\Shoulder Joint\Medial &amp; Lateral Ro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3962400" cy="3535363"/>
          </a:xfrm>
          <a:prstGeom prst="rect">
            <a:avLst/>
          </a:prstGeom>
          <a:noFill/>
        </p:spPr>
      </p:pic>
      <p:pic>
        <p:nvPicPr>
          <p:cNvPr id="59395" name="Picture 3" descr="C:\Users\Nazeem\Pictures\Shoulder Joint\Medial &amp; Lateral Rotati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2999"/>
            <a:ext cx="9144000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0386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Combination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dif. movements, results in hand moving along a </a:t>
            </a:r>
            <a:r>
              <a:rPr lang="en-US" b="1" dirty="0" smtClean="0">
                <a:solidFill>
                  <a:schemeClr val="accent4"/>
                </a:solidFill>
              </a:rPr>
              <a:t>circle</a:t>
            </a:r>
            <a:r>
              <a:rPr lang="en-US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Circumduction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0418" name="Picture 2" descr="C:\Users\Nazeem\Pictures\Shoulder Joint\Circum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505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Factors providing stability to joint 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Rotator cuff- </a:t>
            </a:r>
          </a:p>
          <a:p>
            <a:pPr marL="514350" indent="-514350">
              <a:buNone/>
            </a:pPr>
            <a:r>
              <a:rPr lang="en-US" dirty="0" smtClean="0"/>
              <a:t>      capsule of the joint is </a:t>
            </a:r>
            <a:r>
              <a:rPr lang="en-US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trengthened by slips of tendons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subscapularis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supraspinatus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infraspinatus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m. &amp;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minor (rotator cuff muscles).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Tone of muscles grasp head of humerus and pull it medially to hold it against shallow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glenoid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cavity.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Type of Joint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93975" indent="-2593975">
              <a:buNone/>
            </a:pPr>
            <a:r>
              <a:rPr lang="en-US" dirty="0" smtClean="0"/>
              <a:t>  Synovial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joint –</a:t>
            </a:r>
          </a:p>
          <a:p>
            <a:pPr marL="2682875" indent="-2593975">
              <a:buNone/>
            </a:pPr>
            <a:r>
              <a:rPr lang="en-US" dirty="0" smtClean="0"/>
              <a:t>	•Ball-and-socket type of joint.</a:t>
            </a:r>
          </a:p>
          <a:p>
            <a:pPr marL="2682875" indent="-2593975">
              <a:buNone/>
            </a:pPr>
            <a:r>
              <a:rPr lang="en-US" dirty="0" smtClean="0"/>
              <a:t>                            • </a:t>
            </a:r>
            <a:r>
              <a:rPr lang="en-US" dirty="0" err="1" smtClean="0"/>
              <a:t>Multiaxial</a:t>
            </a:r>
            <a:endParaRPr lang="en-US" dirty="0" smtClean="0"/>
          </a:p>
          <a:p>
            <a:pPr marL="2682875" indent="-2593975">
              <a:buNone/>
            </a:pPr>
            <a:r>
              <a:rPr lang="en-US" dirty="0" smtClean="0"/>
              <a:t>                            • Simple</a:t>
            </a:r>
          </a:p>
          <a:p>
            <a:pPr marL="2682875" indent="-2593975">
              <a:buNone/>
            </a:pPr>
            <a:r>
              <a:rPr lang="en-US" dirty="0" smtClean="0"/>
              <a:t>                            •Typical</a:t>
            </a:r>
          </a:p>
          <a:p>
            <a:pPr marL="2682875" indent="-2593975">
              <a:buNone/>
            </a:pPr>
            <a:r>
              <a:rPr lang="en-US" dirty="0" smtClean="0"/>
              <a:t>                             </a:t>
            </a:r>
          </a:p>
          <a:p>
            <a:pPr marL="2682875" indent="-2593975">
              <a:buNone/>
            </a:pPr>
            <a:r>
              <a:rPr lang="en-US" dirty="0" smtClean="0"/>
              <a:t>                     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Nazeem\Pictures\Shoulder Joint\7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96" y="28375"/>
            <a:ext cx="8572004" cy="682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Factors providing stability to joint(contd.)</a:t>
            </a:r>
            <a:r>
              <a:rPr lang="en-US" b="1" dirty="0" smtClean="0"/>
              <a:t>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err="1" smtClean="0"/>
              <a:t>Coracoacromial</a:t>
            </a:r>
            <a:r>
              <a:rPr lang="en-US" dirty="0" smtClean="0"/>
              <a:t> arch.</a:t>
            </a:r>
          </a:p>
          <a:p>
            <a:pPr marL="514350" indent="-514350"/>
            <a:r>
              <a:rPr lang="en-US" dirty="0" smtClean="0"/>
              <a:t>Long head of biceps tendon.</a:t>
            </a:r>
          </a:p>
          <a:p>
            <a:pPr marL="514350" indent="-514350"/>
            <a:r>
              <a:rPr lang="en-US" dirty="0" err="1" smtClean="0"/>
              <a:t>Glenoid</a:t>
            </a:r>
            <a:r>
              <a:rPr lang="en-US" dirty="0" smtClean="0"/>
              <a:t> labrum.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Applied Anatomy 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Dislocation of shoulder joint</a:t>
            </a:r>
          </a:p>
          <a:p>
            <a:pPr>
              <a:buNone/>
            </a:pPr>
            <a:r>
              <a:rPr lang="en-US" dirty="0" smtClean="0"/>
              <a:t>    -mostly occurs inferiorly.</a:t>
            </a:r>
          </a:p>
          <a:p>
            <a:pPr>
              <a:buNone/>
            </a:pPr>
            <a:r>
              <a:rPr lang="en-US" dirty="0" smtClean="0"/>
              <a:t>    -axillary nerve injured due to close proximity. </a:t>
            </a:r>
          </a:p>
          <a:p>
            <a:pPr marL="530225" indent="-530225">
              <a:buNone/>
            </a:pPr>
            <a:r>
              <a:rPr lang="en-US" dirty="0" smtClean="0"/>
              <a:t>    -clinically described as </a:t>
            </a:r>
            <a:r>
              <a:rPr lang="en-IN" dirty="0" smtClean="0"/>
              <a:t>– </a:t>
            </a:r>
            <a:r>
              <a:rPr lang="en-US" dirty="0" smtClean="0"/>
              <a:t>anterior  and   posterior dislocation.</a:t>
            </a:r>
          </a:p>
          <a:p>
            <a:pPr marL="530225" indent="-530225">
              <a:buNone/>
            </a:pPr>
            <a:r>
              <a:rPr lang="en-US" dirty="0" smtClean="0"/>
              <a:t>     -caused by excessive extension and lateral rotation of humerus.</a:t>
            </a:r>
          </a:p>
          <a:p>
            <a:pPr marL="530225" indent="-530225">
              <a:buNone/>
            </a:pPr>
            <a:r>
              <a:rPr lang="en-US" dirty="0" smtClean="0"/>
              <a:t>     -presents as hollow in rounded contour of shoulder and prominent tip.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23717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43434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5543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762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766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Frozen shoulder ( Adhesive </a:t>
            </a:r>
            <a:r>
              <a:rPr lang="en-US" b="1" dirty="0" err="1" smtClean="0">
                <a:solidFill>
                  <a:srgbClr val="C00000"/>
                </a:solidFill>
              </a:rPr>
              <a:t>capsulitis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     - pain and uniform limitation of all        movements of the joint.</a:t>
            </a:r>
          </a:p>
          <a:p>
            <a:pPr>
              <a:buNone/>
            </a:pPr>
            <a:r>
              <a:rPr lang="en-US" dirty="0" smtClean="0"/>
              <a:t>     -no radiological changes.</a:t>
            </a:r>
          </a:p>
          <a:p>
            <a:pPr>
              <a:buNone/>
            </a:pPr>
            <a:r>
              <a:rPr lang="en-US" dirty="0" smtClean="0"/>
              <a:t>     -due to shrinkage of joint capsule.</a:t>
            </a:r>
          </a:p>
          <a:p>
            <a:pPr>
              <a:buNone/>
            </a:pPr>
            <a:r>
              <a:rPr lang="en-IN" dirty="0" smtClean="0"/>
              <a:t>•  </a:t>
            </a:r>
            <a:r>
              <a:rPr lang="en-IN" b="1" dirty="0" smtClean="0">
                <a:solidFill>
                  <a:srgbClr val="C00000"/>
                </a:solidFill>
              </a:rPr>
              <a:t>Rotator cuff disorders</a:t>
            </a:r>
          </a:p>
          <a:p>
            <a:pPr>
              <a:buNone/>
            </a:pPr>
            <a:r>
              <a:rPr lang="en-IN" dirty="0" smtClean="0"/>
              <a:t>    - </a:t>
            </a:r>
            <a:r>
              <a:rPr lang="en-IN" dirty="0" err="1" smtClean="0"/>
              <a:t>calcific</a:t>
            </a:r>
            <a:r>
              <a:rPr lang="en-IN" dirty="0" smtClean="0"/>
              <a:t> </a:t>
            </a:r>
            <a:r>
              <a:rPr lang="en-IN" dirty="0" err="1" smtClean="0"/>
              <a:t>supraspinatus</a:t>
            </a:r>
            <a:r>
              <a:rPr lang="en-IN" dirty="0" smtClean="0"/>
              <a:t> tendinitis.</a:t>
            </a:r>
          </a:p>
          <a:p>
            <a:pPr>
              <a:buNone/>
            </a:pPr>
            <a:r>
              <a:rPr lang="en-IN" dirty="0" smtClean="0"/>
              <a:t>    - </a:t>
            </a:r>
            <a:r>
              <a:rPr lang="en-IN" dirty="0" err="1" smtClean="0"/>
              <a:t>subacromial</a:t>
            </a:r>
            <a:r>
              <a:rPr lang="en-IN" dirty="0" smtClean="0"/>
              <a:t> bursitis. </a:t>
            </a:r>
          </a:p>
          <a:p>
            <a:pPr>
              <a:buNone/>
            </a:pPr>
            <a:r>
              <a:rPr lang="en-IN" dirty="0" smtClean="0"/>
              <a:t>    - painful arc syndrome.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64417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600" b="1" dirty="0" smtClean="0">
                <a:solidFill>
                  <a:schemeClr val="tx2"/>
                </a:solidFill>
                <a:latin typeface="Freestyle Script" pitchFamily="66" charset="0"/>
              </a:rPr>
              <a:t>Thank You!</a:t>
            </a:r>
            <a:endParaRPr lang="en-MY" sz="9600" b="1" dirty="0">
              <a:solidFill>
                <a:schemeClr val="tx2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Articular</a:t>
            </a:r>
            <a:r>
              <a:rPr lang="en-US" b="1" dirty="0" smtClean="0">
                <a:solidFill>
                  <a:schemeClr val="tx2"/>
                </a:solidFill>
              </a:rPr>
              <a:t>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Between larger </a:t>
            </a:r>
            <a:r>
              <a:rPr lang="en-US" dirty="0" err="1" smtClean="0"/>
              <a:t>spheroidal</a:t>
            </a:r>
            <a:r>
              <a:rPr lang="en-US" dirty="0" smtClean="0"/>
              <a:t> head of humerus and shallow </a:t>
            </a:r>
            <a:r>
              <a:rPr lang="en-US" dirty="0" err="1" smtClean="0"/>
              <a:t>glenoid</a:t>
            </a:r>
            <a:r>
              <a:rPr lang="en-US" dirty="0" smtClean="0"/>
              <a:t> cavity of scapula.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Articular</a:t>
            </a:r>
            <a:r>
              <a:rPr lang="en-US" dirty="0" smtClean="0"/>
              <a:t> surface covered by hyaline </a:t>
            </a:r>
            <a:r>
              <a:rPr lang="en-US" dirty="0" err="1" smtClean="0"/>
              <a:t>articular</a:t>
            </a:r>
            <a:r>
              <a:rPr lang="en-US" dirty="0" smtClean="0"/>
              <a:t> cartilage.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Glenoid</a:t>
            </a:r>
            <a:r>
              <a:rPr lang="en-US" dirty="0" smtClean="0"/>
              <a:t> cavity is deepened by </a:t>
            </a:r>
            <a:r>
              <a:rPr lang="en-US" dirty="0" err="1" smtClean="0"/>
              <a:t>glenoid</a:t>
            </a:r>
            <a:r>
              <a:rPr lang="en-US" dirty="0" smtClean="0"/>
              <a:t> labrum (</a:t>
            </a:r>
            <a:r>
              <a:rPr lang="en-US" dirty="0" err="1" smtClean="0"/>
              <a:t>fibrocartilaginous</a:t>
            </a:r>
            <a:r>
              <a:rPr lang="en-US" dirty="0" smtClean="0"/>
              <a:t> rim).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zeem\Pictures\Shoulder Joint\Coronal 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953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Ligaments</a:t>
            </a:r>
            <a:r>
              <a:rPr lang="en-US" sz="36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4953000"/>
          </a:xfrm>
        </p:spPr>
        <p:txBody>
          <a:bodyPr rtlCol="0">
            <a:normAutofit/>
          </a:bodyPr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Capsular ligament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Surrounds joint and attached 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Medially to the scapula beyond the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supraglenoid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tubercle and the margins of the labrum.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Laterally to the anatomical neck of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humerus,except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inferiorly where it extends 1.5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cms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below on to the surgical neck of humerus.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Thin and lax, allow wide range of movement.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Nazeem\Pictures\Shoulder Joint\9.35.jpg"/>
          <p:cNvPicPr>
            <a:picLocks noChangeAspect="1" noChangeArrowheads="1"/>
          </p:cNvPicPr>
          <p:nvPr/>
        </p:nvPicPr>
        <p:blipFill>
          <a:blip r:embed="rId2" cstate="print">
            <a:lum bright="-11000" contrast="29000"/>
          </a:blip>
          <a:srcRect/>
          <a:stretch>
            <a:fillRect/>
          </a:stretch>
        </p:blipFill>
        <p:spPr bwMode="auto">
          <a:xfrm>
            <a:off x="1375474" y="0"/>
            <a:ext cx="63930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 Synovial Membrane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Lines capsule and is attached to the margins of the cartilage covering the </a:t>
            </a:r>
            <a:r>
              <a:rPr lang="en-US" dirty="0" err="1" smtClean="0"/>
              <a:t>articular</a:t>
            </a:r>
            <a:r>
              <a:rPr lang="en-US" dirty="0" smtClean="0"/>
              <a:t> surface.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Communicates with </a:t>
            </a:r>
            <a:r>
              <a:rPr lang="en-US" dirty="0" err="1" smtClean="0"/>
              <a:t>subscapular</a:t>
            </a:r>
            <a:r>
              <a:rPr lang="en-US" dirty="0" smtClean="0"/>
              <a:t> and </a:t>
            </a:r>
            <a:r>
              <a:rPr lang="en-US" dirty="0" err="1" smtClean="0"/>
              <a:t>infraspinatus</a:t>
            </a:r>
            <a:r>
              <a:rPr lang="en-US" dirty="0" smtClean="0"/>
              <a:t> </a:t>
            </a:r>
            <a:r>
              <a:rPr lang="en-US" dirty="0" err="1" smtClean="0"/>
              <a:t>bursae</a:t>
            </a:r>
            <a:r>
              <a:rPr lang="en-US" dirty="0" smtClean="0"/>
              <a:t>  around the joint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Forms tubular sheath around the tendon of the long head of biceps brachii.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Nazeem\Pictures\Shoulder Joint\7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96" y="28375"/>
            <a:ext cx="8572004" cy="682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693</Words>
  <Application>Microsoft Office PowerPoint</Application>
  <PresentationFormat>On-screen Show (4:3)</PresentationFormat>
  <Paragraphs>141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Shoulder Joint Complex</vt:lpstr>
      <vt:lpstr>Slide 2</vt:lpstr>
      <vt:lpstr>Type of Joint </vt:lpstr>
      <vt:lpstr>Articular surfaces</vt:lpstr>
      <vt:lpstr>Slide 5</vt:lpstr>
      <vt:lpstr>Ligaments </vt:lpstr>
      <vt:lpstr>Slide 7</vt:lpstr>
      <vt:lpstr>   Synovial Membrane </vt:lpstr>
      <vt:lpstr>Slide 9</vt:lpstr>
      <vt:lpstr> Ligaments (contd.)</vt:lpstr>
      <vt:lpstr>Accessory Ligaments </vt:lpstr>
      <vt:lpstr>Slide 12</vt:lpstr>
      <vt:lpstr>Slide 13</vt:lpstr>
      <vt:lpstr> Bursae Related To The Joint</vt:lpstr>
      <vt:lpstr>Slide 15</vt:lpstr>
      <vt:lpstr>Slide 16</vt:lpstr>
      <vt:lpstr>Slide 17</vt:lpstr>
      <vt:lpstr>  Blood Supply  </vt:lpstr>
      <vt:lpstr> Blood Supply  </vt:lpstr>
      <vt:lpstr>  Nerve Supply  </vt:lpstr>
      <vt:lpstr>Slide 21</vt:lpstr>
      <vt:lpstr>Relations </vt:lpstr>
      <vt:lpstr>Slide 23</vt:lpstr>
      <vt:lpstr>Slide 24</vt:lpstr>
      <vt:lpstr> Flexion &amp; Extension</vt:lpstr>
      <vt:lpstr> Abduction &amp; Adduction</vt:lpstr>
      <vt:lpstr>  Medial &amp; Lateral Rotation</vt:lpstr>
      <vt:lpstr> Circumduction</vt:lpstr>
      <vt:lpstr>Factors providing stability to joint </vt:lpstr>
      <vt:lpstr>Slide 30</vt:lpstr>
      <vt:lpstr>Factors providing stability to joint(contd.) </vt:lpstr>
      <vt:lpstr>Applied Anatomy </vt:lpstr>
      <vt:lpstr>Slide 33</vt:lpstr>
      <vt:lpstr>Slide 34</vt:lpstr>
      <vt:lpstr>Slide 35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System Anatomy By</dc:title>
  <dc:creator>pc</dc:creator>
  <cp:lastModifiedBy>VIVEKK36</cp:lastModifiedBy>
  <cp:revision>109</cp:revision>
  <dcterms:created xsi:type="dcterms:W3CDTF">2010-04-04T09:22:42Z</dcterms:created>
  <dcterms:modified xsi:type="dcterms:W3CDTF">2014-10-18T09:46:18Z</dcterms:modified>
</cp:coreProperties>
</file>